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  <p:sldMasterId id="2147483655" r:id="rId2"/>
    <p:sldMasterId id="2147483727" r:id="rId3"/>
  </p:sldMasterIdLst>
  <p:notesMasterIdLst>
    <p:notesMasterId r:id="rId23"/>
  </p:notesMasterIdLst>
  <p:sldIdLst>
    <p:sldId id="343" r:id="rId4"/>
    <p:sldId id="318" r:id="rId5"/>
    <p:sldId id="319" r:id="rId6"/>
    <p:sldId id="320" r:id="rId7"/>
    <p:sldId id="347" r:id="rId8"/>
    <p:sldId id="345" r:id="rId9"/>
    <p:sldId id="321" r:id="rId10"/>
    <p:sldId id="337" r:id="rId11"/>
    <p:sldId id="357" r:id="rId12"/>
    <p:sldId id="360" r:id="rId13"/>
    <p:sldId id="322" r:id="rId14"/>
    <p:sldId id="336" r:id="rId15"/>
    <p:sldId id="323" r:id="rId16"/>
    <p:sldId id="348" r:id="rId17"/>
    <p:sldId id="353" r:id="rId18"/>
    <p:sldId id="354" r:id="rId19"/>
    <p:sldId id="355" r:id="rId20"/>
    <p:sldId id="356" r:id="rId21"/>
    <p:sldId id="358" r:id="rId2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itchFamily="34" charset="0"/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华文隶书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FF"/>
    <a:srgbClr val="FF00FF"/>
    <a:srgbClr val="FFFF00"/>
    <a:srgbClr val="9933FF"/>
    <a:srgbClr val="005E9E"/>
    <a:srgbClr val="0099FF"/>
    <a:srgbClr val="CC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 autoAdjust="0"/>
  </p:normalViewPr>
  <p:slideViewPr>
    <p:cSldViewPr snapToGrid="0">
      <p:cViewPr varScale="1">
        <p:scale>
          <a:sx n="84" d="100"/>
          <a:sy n="84" d="100"/>
        </p:scale>
        <p:origin x="-1152" y="-78"/>
      </p:cViewPr>
      <p:guideLst>
        <p:guide orient="horz" pos="1734"/>
        <p:guide pos="288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6513" cy="3686651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image" Target="../media/image10.emf"/><Relationship Id="rId4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Tx/>
              <a:buNone/>
              <a:defRPr sz="12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Tx/>
              <a:buNone/>
              <a:defRPr sz="12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ldImg" idx="4294967295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mpd="sng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Tx/>
              <a:buNone/>
              <a:defRPr sz="1200" smtClean="0"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宋体" pitchFamily="2" charset="-122"/>
              </a:defRPr>
            </a:lvl1pPr>
          </a:lstStyle>
          <a:p>
            <a:fld id="{86E98F4A-375A-4FC8-96C9-6BA9E48B355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  <p:transition spd="slow">
    <p:random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random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random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random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 spd="slow">
    <p:random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 spd="slow">
    <p:random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random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7" r:id="rId2"/>
    <p:sldLayoutId id="2147483736" r:id="rId3"/>
    <p:sldLayoutId id="2147483735" r:id="rId4"/>
    <p:sldLayoutId id="2147483734" r:id="rId5"/>
    <p:sldLayoutId id="2147483733" r:id="rId6"/>
    <p:sldLayoutId id="2147483732" r:id="rId7"/>
    <p:sldLayoutId id="2147483731" r:id="rId8"/>
    <p:sldLayoutId id="2147483730" r:id="rId9"/>
    <p:sldLayoutId id="2147483729" r:id="rId10"/>
    <p:sldLayoutId id="214748372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  <p:sldLayoutId id="2147483746" r:id="rId4"/>
    <p:sldLayoutId id="2147483745" r:id="rId5"/>
    <p:sldLayoutId id="2147483744" r:id="rId6"/>
    <p:sldLayoutId id="2147483743" r:id="rId7"/>
    <p:sldLayoutId id="2147483742" r:id="rId8"/>
    <p:sldLayoutId id="2147483741" r:id="rId9"/>
    <p:sldLayoutId id="2147483740" r:id="rId10"/>
    <p:sldLayoutId id="214748373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/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buFontTx/>
              <a:buNone/>
              <a:defRPr/>
            </a:pPr>
            <a:endParaRPr lang="zh-CN" altLang="en-US" sz="4400">
              <a:solidFill>
                <a:schemeClr val="tx2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/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  <a:defRPr/>
            </a:pPr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59" r:id="rId2"/>
    <p:sldLayoutId id="2147483758" r:id="rId3"/>
    <p:sldLayoutId id="2147483757" r:id="rId4"/>
    <p:sldLayoutId id="2147483756" r:id="rId5"/>
    <p:sldLayoutId id="2147483755" r:id="rId6"/>
    <p:sldLayoutId id="2147483754" r:id="rId7"/>
    <p:sldLayoutId id="2147483753" r:id="rId8"/>
    <p:sldLayoutId id="2147483752" r:id="rId9"/>
    <p:sldLayoutId id="2147483751" r:id="rId10"/>
    <p:sldLayoutId id="2147483750" r:id="rId11"/>
  </p:sldLayoutIdLst>
  <p:transition spd="slow">
    <p:rand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5" descr="框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38313" y="1539875"/>
            <a:ext cx="6584950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Text Box 10"/>
          <p:cNvSpPr txBox="1">
            <a:spLocks noChangeArrowheads="1"/>
          </p:cNvSpPr>
          <p:nvPr/>
        </p:nvSpPr>
        <p:spPr bwMode="auto">
          <a:xfrm>
            <a:off x="914400" y="1722438"/>
            <a:ext cx="801846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8.3  </a:t>
            </a:r>
            <a:r>
              <a:rPr lang="zh-CN" altLang="en-US" sz="32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实际问题与二元一次方程组</a:t>
            </a:r>
            <a:endParaRPr lang="zh-CN" altLang="en-US" sz="3600">
              <a:solidFill>
                <a:srgbClr val="111111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3"/>
          <p:cNvSpPr txBox="1">
            <a:spLocks noChangeArrowheads="1"/>
          </p:cNvSpPr>
          <p:nvPr/>
        </p:nvSpPr>
        <p:spPr bwMode="auto">
          <a:xfrm>
            <a:off x="403225" y="1474788"/>
            <a:ext cx="8740775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解：设每台电脑机箱和液晶显示器的进价分别为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元和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元，则                    </a:t>
            </a:r>
          </a:p>
          <a:p>
            <a:pPr>
              <a:lnSpc>
                <a:spcPct val="18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     </a:t>
            </a:r>
            <a:endParaRPr lang="en-US" altLang="zh-CN" sz="24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解得</a:t>
            </a:r>
          </a:p>
          <a:p>
            <a:pPr>
              <a:lnSpc>
                <a:spcPct val="180000"/>
              </a:lnSpc>
            </a:pPr>
            <a:endParaRPr lang="en-US" altLang="zh-CN" sz="24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  <a:p>
            <a:pPr>
              <a:lnSpc>
                <a:spcPct val="18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答：每台电脑机箱和液晶显示器的进价分别是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60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元、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800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元．</a:t>
            </a:r>
          </a:p>
        </p:txBody>
      </p:sp>
      <p:graphicFrame>
        <p:nvGraphicFramePr>
          <p:cNvPr id="14338" name="Object 3"/>
          <p:cNvGraphicFramePr>
            <a:graphicFrameLocks noChangeAspect="1"/>
          </p:cNvGraphicFramePr>
          <p:nvPr/>
        </p:nvGraphicFramePr>
        <p:xfrm>
          <a:off x="2092325" y="2163763"/>
          <a:ext cx="2384425" cy="976312"/>
        </p:xfrm>
        <a:graphic>
          <a:graphicData uri="http://schemas.openxmlformats.org/presentationml/2006/ole">
            <p:oleObj spid="_x0000_s14338" r:id="rId3" imgW="943920" imgH="375840" progId="Equation.DSMT4">
              <p:embed/>
            </p:oleObj>
          </a:graphicData>
        </a:graphic>
      </p:graphicFrame>
      <p:graphicFrame>
        <p:nvGraphicFramePr>
          <p:cNvPr id="14339" name="Object 4"/>
          <p:cNvGraphicFramePr>
            <a:graphicFrameLocks noChangeAspect="1"/>
          </p:cNvGraphicFramePr>
          <p:nvPr/>
        </p:nvGraphicFramePr>
        <p:xfrm>
          <a:off x="2147888" y="3273425"/>
          <a:ext cx="1296987" cy="977900"/>
        </p:xfrm>
        <a:graphic>
          <a:graphicData uri="http://schemas.openxmlformats.org/presentationml/2006/ole">
            <p:oleObj spid="_x0000_s14339" r:id="rId4" imgW="504000" imgH="375840" progId="Equation.DSMT4">
              <p:embed/>
            </p:oleObj>
          </a:graphicData>
        </a:graphic>
      </p:graphicFrame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2"/>
          <p:cNvSpPr txBox="1">
            <a:spLocks noChangeArrowheads="1"/>
          </p:cNvSpPr>
          <p:nvPr/>
        </p:nvSpPr>
        <p:spPr bwMode="auto">
          <a:xfrm>
            <a:off x="519113" y="1562100"/>
            <a:ext cx="8135937" cy="393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8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【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例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2】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医院用甲、乙两种原料为手术后的病人配制营养品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每克甲原料含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0.5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单位蛋白质和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单位铁质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每克乙原料含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0.7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单位蛋白质和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0.4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单位铁质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, 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若病人每餐需要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35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单位蛋白质和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40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单位铁质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, 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那么每餐甲、乙原料各多少克恰好满足病人的需要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?</a:t>
            </a:r>
          </a:p>
        </p:txBody>
      </p:sp>
      <p:pic>
        <p:nvPicPr>
          <p:cNvPr id="15362" name="Picture 5" descr="图片4"/>
          <p:cNvPicPr>
            <a:picLocks noChangeAspect="1" noChangeArrowheads="1"/>
          </p:cNvPicPr>
          <p:nvPr/>
        </p:nvPicPr>
        <p:blipFill>
          <a:blip r:embed="rId2" cstate="print"/>
          <a:srcRect r="-1604" b="62431"/>
          <a:stretch>
            <a:fillRect/>
          </a:stretch>
        </p:blipFill>
        <p:spPr bwMode="auto">
          <a:xfrm>
            <a:off x="539750" y="998538"/>
            <a:ext cx="2414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3"/>
          <p:cNvSpPr txBox="1">
            <a:spLocks noChangeArrowheads="1"/>
          </p:cNvSpPr>
          <p:nvPr/>
        </p:nvSpPr>
        <p:spPr bwMode="auto">
          <a:xfrm>
            <a:off x="514350" y="1782763"/>
            <a:ext cx="7127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解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设每餐甲、乙原料各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克，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克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 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则有下表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</a:p>
        </p:txBody>
      </p:sp>
      <p:graphicFrame>
        <p:nvGraphicFramePr>
          <p:cNvPr id="16387" name="Group 3"/>
          <p:cNvGraphicFramePr>
            <a:graphicFrameLocks noGrp="1"/>
          </p:cNvGraphicFramePr>
          <p:nvPr/>
        </p:nvGraphicFramePr>
        <p:xfrm>
          <a:off x="519113" y="2378075"/>
          <a:ext cx="8108950" cy="2160588"/>
        </p:xfrm>
        <a:graphic>
          <a:graphicData uri="http://schemas.openxmlformats.org/drawingml/2006/table">
            <a:tbl>
              <a:tblPr/>
              <a:tblGrid>
                <a:gridCol w="2420937"/>
                <a:gridCol w="1625600"/>
                <a:gridCol w="1776413"/>
                <a:gridCol w="2286000"/>
              </a:tblGrid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甲原料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x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乙原料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y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克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所配的营养品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其中所含蛋白质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宋体" panose="02010600030101010101" pitchFamily="2" charset="-122"/>
                          <a:ea typeface="宋体" panose="02010600030101010101" pitchFamily="2" charset="-122"/>
                        </a:rPr>
                        <a:t>其中所含铁质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宋体" panose="02010600030101010101" pitchFamily="2" charset="-122"/>
                        <a:ea typeface="宋体" panose="02010600030101010101" pitchFamily="2" charset="-122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6409" name="Text Box 26"/>
          <p:cNvSpPr txBox="1">
            <a:spLocks noChangeArrowheads="1"/>
          </p:cNvSpPr>
          <p:nvPr/>
        </p:nvSpPr>
        <p:spPr bwMode="auto">
          <a:xfrm>
            <a:off x="3427413" y="3214688"/>
            <a:ext cx="1079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0.5x</a:t>
            </a:r>
          </a:p>
        </p:txBody>
      </p:sp>
      <p:sp>
        <p:nvSpPr>
          <p:cNvPr id="16410" name="Text Box 27"/>
          <p:cNvSpPr txBox="1">
            <a:spLocks noChangeArrowheads="1"/>
          </p:cNvSpPr>
          <p:nvPr/>
        </p:nvSpPr>
        <p:spPr bwMode="auto">
          <a:xfrm>
            <a:off x="3524250" y="3890963"/>
            <a:ext cx="541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</a:p>
        </p:txBody>
      </p:sp>
      <p:sp>
        <p:nvSpPr>
          <p:cNvPr id="16411" name="Text Box 28"/>
          <p:cNvSpPr txBox="1">
            <a:spLocks noChangeArrowheads="1"/>
          </p:cNvSpPr>
          <p:nvPr/>
        </p:nvSpPr>
        <p:spPr bwMode="auto">
          <a:xfrm>
            <a:off x="5049838" y="3214688"/>
            <a:ext cx="900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0.7y</a:t>
            </a:r>
          </a:p>
        </p:txBody>
      </p:sp>
      <p:sp>
        <p:nvSpPr>
          <p:cNvPr id="16412" name="Text Box 29"/>
          <p:cNvSpPr txBox="1">
            <a:spLocks noChangeArrowheads="1"/>
          </p:cNvSpPr>
          <p:nvPr/>
        </p:nvSpPr>
        <p:spPr bwMode="auto">
          <a:xfrm>
            <a:off x="5046663" y="3890963"/>
            <a:ext cx="900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0.4y</a:t>
            </a:r>
          </a:p>
        </p:txBody>
      </p:sp>
      <p:sp>
        <p:nvSpPr>
          <p:cNvPr id="16413" name="Text Box 30"/>
          <p:cNvSpPr txBox="1">
            <a:spLocks noChangeArrowheads="1"/>
          </p:cNvSpPr>
          <p:nvPr/>
        </p:nvSpPr>
        <p:spPr bwMode="auto">
          <a:xfrm>
            <a:off x="7056438" y="3214688"/>
            <a:ext cx="900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35</a:t>
            </a:r>
          </a:p>
        </p:txBody>
      </p:sp>
      <p:sp>
        <p:nvSpPr>
          <p:cNvPr id="16414" name="Text Box 31"/>
          <p:cNvSpPr txBox="1">
            <a:spLocks noChangeArrowheads="1"/>
          </p:cNvSpPr>
          <p:nvPr/>
        </p:nvSpPr>
        <p:spPr bwMode="auto">
          <a:xfrm>
            <a:off x="7027863" y="3890963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09" grpId="0"/>
      <p:bldP spid="16410" grpId="0"/>
      <p:bldP spid="16411" grpId="0"/>
      <p:bldP spid="16412" grpId="0"/>
      <p:bldP spid="16413" grpId="0"/>
      <p:bldP spid="1641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>
            <a:spLocks noChangeArrowheads="1"/>
          </p:cNvSpPr>
          <p:nvPr/>
        </p:nvSpPr>
        <p:spPr bwMode="auto">
          <a:xfrm>
            <a:off x="984250" y="1166813"/>
            <a:ext cx="313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根据题意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得方程组</a:t>
            </a:r>
          </a:p>
        </p:txBody>
      </p:sp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2674938" y="2151063"/>
            <a:ext cx="34210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5x+7y=350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       ①</a:t>
            </a:r>
          </a:p>
        </p:txBody>
      </p:sp>
      <p:sp>
        <p:nvSpPr>
          <p:cNvPr id="17411" name="Text Box 4"/>
          <p:cNvSpPr txBox="1">
            <a:spLocks noChangeArrowheads="1"/>
          </p:cNvSpPr>
          <p:nvPr/>
        </p:nvSpPr>
        <p:spPr bwMode="auto">
          <a:xfrm>
            <a:off x="2674938" y="2786063"/>
            <a:ext cx="341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5x+2y=200.        ②</a:t>
            </a:r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4295775" y="903288"/>
            <a:ext cx="3060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0.5x+0.7y=35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4295775" y="1527175"/>
            <a:ext cx="3060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x+0.4y=40.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984250" y="2511425"/>
            <a:ext cx="1260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化简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得</a:t>
            </a:r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996950" y="3406775"/>
            <a:ext cx="341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①- ②,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得   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5y=150</a:t>
            </a:r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3068638" y="3994150"/>
            <a:ext cx="1439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y=30</a:t>
            </a:r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984250" y="4565650"/>
            <a:ext cx="341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把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y=30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代入①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得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x=28</a:t>
            </a:r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984250" y="5207000"/>
            <a:ext cx="776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答：每餐甲原料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28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克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乙原料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30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克恰好满足病人的需要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</a:p>
        </p:txBody>
      </p:sp>
      <p:sp>
        <p:nvSpPr>
          <p:cNvPr id="17419" name="AutoShape 12"/>
          <p:cNvSpPr>
            <a:spLocks/>
          </p:cNvSpPr>
          <p:nvPr/>
        </p:nvSpPr>
        <p:spPr bwMode="auto">
          <a:xfrm>
            <a:off x="4175125" y="1104900"/>
            <a:ext cx="179388" cy="695325"/>
          </a:xfrm>
          <a:prstGeom prst="leftBrace">
            <a:avLst>
              <a:gd name="adj1" fmla="val 41794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420" name="AutoShape 13"/>
          <p:cNvSpPr>
            <a:spLocks/>
          </p:cNvSpPr>
          <p:nvPr/>
        </p:nvSpPr>
        <p:spPr bwMode="auto">
          <a:xfrm>
            <a:off x="2522538" y="2347913"/>
            <a:ext cx="185737" cy="688975"/>
          </a:xfrm>
          <a:prstGeom prst="leftBrace">
            <a:avLst>
              <a:gd name="adj1" fmla="val 41971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1"/>
          <p:cNvSpPr>
            <a:spLocks noChangeArrowheads="1"/>
          </p:cNvSpPr>
          <p:nvPr/>
        </p:nvSpPr>
        <p:spPr bwMode="auto">
          <a:xfrm>
            <a:off x="501650" y="1844675"/>
            <a:ext cx="8174038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某饮料厂开发了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两种新型饮料，主要原料均为甲和乙，每瓶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种料中含甲原料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克、乙原料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40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克；每瓶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种饮料含甲原料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30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克、乙原料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克。现用甲原料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2800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克和乙原料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2400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克进行生产，计划生产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两种饮料共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100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瓶，请问可生产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两种饮料各多少瓶？</a:t>
            </a:r>
          </a:p>
        </p:txBody>
      </p:sp>
      <p:pic>
        <p:nvPicPr>
          <p:cNvPr id="18434" name="Picture 5" descr="图片4"/>
          <p:cNvPicPr>
            <a:picLocks noChangeAspect="1" noChangeArrowheads="1"/>
          </p:cNvPicPr>
          <p:nvPr/>
        </p:nvPicPr>
        <p:blipFill>
          <a:blip r:embed="rId2" cstate="print"/>
          <a:srcRect t="64610" r="-2138"/>
          <a:stretch>
            <a:fillRect/>
          </a:stretch>
        </p:blipFill>
        <p:spPr bwMode="auto">
          <a:xfrm>
            <a:off x="517525" y="965200"/>
            <a:ext cx="242728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742950" y="1165225"/>
            <a:ext cx="755015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例 为了参加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2011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年威海国际铁人三项（游泳，自行车，长跑）系列赛业余组的比赛，李明针对自行车和长跑项目进行专项训练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某次训练中，李明骑自行车的平均速度为每分钟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600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米，跑步的平均速度为每分钟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200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米，自行车路段和长跑路段共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千米，用时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15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分钟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求自行车路段和长跑路段的长度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. </a:t>
            </a:r>
          </a:p>
        </p:txBody>
      </p:sp>
      <p:pic>
        <p:nvPicPr>
          <p:cNvPr id="19458" name="Picture 5" descr="图片4"/>
          <p:cNvPicPr>
            <a:picLocks noChangeAspect="1" noChangeArrowheads="1"/>
          </p:cNvPicPr>
          <p:nvPr/>
        </p:nvPicPr>
        <p:blipFill>
          <a:blip r:embed="rId2" cstate="print"/>
          <a:srcRect r="-1604" b="62431"/>
          <a:stretch>
            <a:fillRect/>
          </a:stretch>
        </p:blipFill>
        <p:spPr bwMode="auto">
          <a:xfrm>
            <a:off x="606425" y="530225"/>
            <a:ext cx="2414588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3"/>
          <p:cNvSpPr txBox="1">
            <a:spLocks noChangeArrowheads="1"/>
          </p:cNvSpPr>
          <p:nvPr/>
        </p:nvSpPr>
        <p:spPr bwMode="auto">
          <a:xfrm>
            <a:off x="955675" y="942975"/>
            <a:ext cx="697865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4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解：设自行车路段的长度为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米，长跑路段的长度为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米，可得方程组</a:t>
            </a:r>
          </a:p>
        </p:txBody>
      </p:sp>
      <p:grpSp>
        <p:nvGrpSpPr>
          <p:cNvPr id="20482" name="Group 3"/>
          <p:cNvGrpSpPr>
            <a:grpSpLocks/>
          </p:cNvGrpSpPr>
          <p:nvPr/>
        </p:nvGrpSpPr>
        <p:grpSpPr bwMode="auto">
          <a:xfrm>
            <a:off x="1490663" y="2122488"/>
            <a:ext cx="2057400" cy="1301750"/>
            <a:chOff x="0" y="0"/>
            <a:chExt cx="1296" cy="820"/>
          </a:xfrm>
        </p:grpSpPr>
        <p:sp>
          <p:nvSpPr>
            <p:cNvPr id="20483" name="Text Box 6"/>
            <p:cNvSpPr txBox="1">
              <a:spLocks noChangeArrowheads="1"/>
            </p:cNvSpPr>
            <p:nvPr/>
          </p:nvSpPr>
          <p:spPr bwMode="auto">
            <a:xfrm>
              <a:off x="72" y="0"/>
              <a:ext cx="1182" cy="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/>
              <a:r>
                <a:rPr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x+y=5000</a:t>
              </a:r>
              <a:r>
                <a:rPr lang="zh-CN" altLang="en-US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，</a:t>
              </a:r>
            </a:p>
          </p:txBody>
        </p:sp>
        <p:sp>
          <p:nvSpPr>
            <p:cNvPr id="20484" name="AutoShape 7"/>
            <p:cNvSpPr>
              <a:spLocks/>
            </p:cNvSpPr>
            <p:nvPr/>
          </p:nvSpPr>
          <p:spPr bwMode="auto">
            <a:xfrm>
              <a:off x="0" y="158"/>
              <a:ext cx="107" cy="596"/>
            </a:xfrm>
            <a:prstGeom prst="leftBrace">
              <a:avLst>
                <a:gd name="adj1" fmla="val 35174"/>
                <a:gd name="adj2" fmla="val 5000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FF0000"/>
                </a:solidFill>
              </a:endParaRPr>
            </a:p>
          </p:txBody>
        </p:sp>
        <p:graphicFrame>
          <p:nvGraphicFramePr>
            <p:cNvPr id="20485" name="Object 6"/>
            <p:cNvGraphicFramePr>
              <a:graphicFrameLocks noChangeAspect="1"/>
            </p:cNvGraphicFramePr>
            <p:nvPr/>
          </p:nvGraphicFramePr>
          <p:xfrm>
            <a:off x="125" y="354"/>
            <a:ext cx="1171" cy="466"/>
          </p:xfrm>
          <a:graphic>
            <a:graphicData uri="http://schemas.openxmlformats.org/presentationml/2006/ole">
              <p:oleObj spid="_x0000_s20485" r:id="rId3" imgW="831960" imgH="320040" progId="Equation.DSMT4">
                <p:embed/>
              </p:oleObj>
            </a:graphicData>
          </a:graphic>
        </p:graphicFrame>
      </p:grpSp>
      <p:sp>
        <p:nvSpPr>
          <p:cNvPr id="20486" name="Text Box 9"/>
          <p:cNvSpPr txBox="1">
            <a:spLocks noChangeArrowheads="1"/>
          </p:cNvSpPr>
          <p:nvPr/>
        </p:nvSpPr>
        <p:spPr bwMode="auto">
          <a:xfrm>
            <a:off x="1689100" y="3811588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ea typeface="楷体_GB2312" pitchFamily="49" charset="-122"/>
              </a:rPr>
              <a:t>解得</a:t>
            </a:r>
          </a:p>
        </p:txBody>
      </p:sp>
      <p:sp>
        <p:nvSpPr>
          <p:cNvPr id="20487" name="AutoShape 10"/>
          <p:cNvSpPr>
            <a:spLocks/>
          </p:cNvSpPr>
          <p:nvPr/>
        </p:nvSpPr>
        <p:spPr bwMode="auto">
          <a:xfrm>
            <a:off x="2827338" y="3832225"/>
            <a:ext cx="168275" cy="522288"/>
          </a:xfrm>
          <a:prstGeom prst="leftBrace">
            <a:avLst>
              <a:gd name="adj1" fmla="val 25850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20488" name="Text Box 11"/>
          <p:cNvSpPr txBox="1">
            <a:spLocks noChangeArrowheads="1"/>
          </p:cNvSpPr>
          <p:nvPr/>
        </p:nvSpPr>
        <p:spPr bwMode="auto">
          <a:xfrm>
            <a:off x="2971800" y="3614738"/>
            <a:ext cx="240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x=3000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</a:p>
        </p:txBody>
      </p:sp>
      <p:sp>
        <p:nvSpPr>
          <p:cNvPr id="20489" name="Text Box 12"/>
          <p:cNvSpPr txBox="1">
            <a:spLocks noChangeArrowheads="1"/>
          </p:cNvSpPr>
          <p:nvPr/>
        </p:nvSpPr>
        <p:spPr bwMode="auto">
          <a:xfrm>
            <a:off x="2971800" y="4025900"/>
            <a:ext cx="2400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y=2000.</a:t>
            </a:r>
          </a:p>
        </p:txBody>
      </p:sp>
      <p:sp>
        <p:nvSpPr>
          <p:cNvPr id="20490" name="Text Box 13"/>
          <p:cNvSpPr txBox="1">
            <a:spLocks noChangeArrowheads="1"/>
          </p:cNvSpPr>
          <p:nvPr/>
        </p:nvSpPr>
        <p:spPr bwMode="auto">
          <a:xfrm>
            <a:off x="1033463" y="4551363"/>
            <a:ext cx="73501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答：自行车路段和长跑路段的长度分别为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3000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米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2000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米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 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2"/>
          <p:cNvSpPr txBox="1">
            <a:spLocks noChangeArrowheads="1"/>
          </p:cNvSpPr>
          <p:nvPr/>
        </p:nvSpPr>
        <p:spPr bwMode="auto">
          <a:xfrm>
            <a:off x="738188" y="1839913"/>
            <a:ext cx="7862887" cy="3017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市至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市的航线长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1200km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，一架飞机从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市顺风飞往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市需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小时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30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分，从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B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市逆风飞往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A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市需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小时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20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分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.</a:t>
            </a:r>
            <a:r>
              <a:rPr lang="zh-CN" altLang="en-US" sz="3200" b="1">
                <a:latin typeface="宋体" pitchFamily="2" charset="-122"/>
                <a:ea typeface="宋体" pitchFamily="2" charset="-122"/>
              </a:rPr>
              <a:t>求飞机的平均速度与风速</a:t>
            </a:r>
            <a:r>
              <a:rPr lang="en-US" altLang="zh-CN" sz="3200" b="1">
                <a:latin typeface="宋体" pitchFamily="2" charset="-122"/>
                <a:ea typeface="宋体" pitchFamily="2" charset="-122"/>
              </a:rPr>
              <a:t>.</a:t>
            </a:r>
          </a:p>
        </p:txBody>
      </p:sp>
      <p:pic>
        <p:nvPicPr>
          <p:cNvPr id="21506" name="Picture 5" descr="图片4"/>
          <p:cNvPicPr>
            <a:picLocks noChangeAspect="1" noChangeArrowheads="1"/>
          </p:cNvPicPr>
          <p:nvPr/>
        </p:nvPicPr>
        <p:blipFill>
          <a:blip r:embed="rId2" cstate="print"/>
          <a:srcRect t="64610" r="-2138"/>
          <a:stretch>
            <a:fillRect/>
          </a:stretch>
        </p:blipFill>
        <p:spPr bwMode="auto">
          <a:xfrm>
            <a:off x="517525" y="965200"/>
            <a:ext cx="242728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3"/>
          <p:cNvSpPr txBox="1">
            <a:spLocks noChangeArrowheads="1"/>
          </p:cNvSpPr>
          <p:nvPr/>
        </p:nvSpPr>
        <p:spPr bwMode="auto">
          <a:xfrm>
            <a:off x="879475" y="1003300"/>
            <a:ext cx="7131050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8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解：设飞机的平均速度为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xkm/h,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风速为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 km/h,</a:t>
            </a:r>
          </a:p>
          <a:p>
            <a:pPr>
              <a:lnSpc>
                <a:spcPct val="180000"/>
              </a:lnSpc>
            </a:pPr>
            <a:r>
              <a:rPr 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 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根据题意可列方程组</a:t>
            </a:r>
          </a:p>
        </p:txBody>
      </p:sp>
      <p:sp>
        <p:nvSpPr>
          <p:cNvPr id="22530" name="Text Box 23"/>
          <p:cNvSpPr txBox="1">
            <a:spLocks noChangeArrowheads="1"/>
          </p:cNvSpPr>
          <p:nvPr/>
        </p:nvSpPr>
        <p:spPr bwMode="auto">
          <a:xfrm>
            <a:off x="1565275" y="4597400"/>
            <a:ext cx="11033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解得：</a:t>
            </a:r>
          </a:p>
        </p:txBody>
      </p:sp>
      <p:grpSp>
        <p:nvGrpSpPr>
          <p:cNvPr id="22531" name="Group 4"/>
          <p:cNvGrpSpPr>
            <a:grpSpLocks/>
          </p:cNvGrpSpPr>
          <p:nvPr/>
        </p:nvGrpSpPr>
        <p:grpSpPr bwMode="auto">
          <a:xfrm>
            <a:off x="2574925" y="4378325"/>
            <a:ext cx="2090738" cy="901700"/>
            <a:chOff x="0" y="0"/>
            <a:chExt cx="864" cy="779"/>
          </a:xfrm>
        </p:grpSpPr>
        <p:sp>
          <p:nvSpPr>
            <p:cNvPr id="22532" name="Text Box 25"/>
            <p:cNvSpPr txBox="1">
              <a:spLocks noChangeArrowheads="1"/>
            </p:cNvSpPr>
            <p:nvPr/>
          </p:nvSpPr>
          <p:spPr bwMode="auto">
            <a:xfrm>
              <a:off x="69" y="0"/>
              <a:ext cx="795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x = 420</a:t>
              </a:r>
              <a:r>
                <a:rPr lang="zh-CN" altLang="en-US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，</a:t>
              </a:r>
            </a:p>
          </p:txBody>
        </p:sp>
        <p:sp>
          <p:nvSpPr>
            <p:cNvPr id="22533" name="Text Box 26"/>
            <p:cNvSpPr txBox="1">
              <a:spLocks noChangeArrowheads="1"/>
            </p:cNvSpPr>
            <p:nvPr/>
          </p:nvSpPr>
          <p:spPr bwMode="auto">
            <a:xfrm>
              <a:off x="69" y="384"/>
              <a:ext cx="517" cy="3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y = 60.</a:t>
              </a:r>
            </a:p>
          </p:txBody>
        </p:sp>
        <p:sp>
          <p:nvSpPr>
            <p:cNvPr id="22534" name="AutoShape 27"/>
            <p:cNvSpPr>
              <a:spLocks/>
            </p:cNvSpPr>
            <p:nvPr/>
          </p:nvSpPr>
          <p:spPr bwMode="auto">
            <a:xfrm>
              <a:off x="0" y="151"/>
              <a:ext cx="96" cy="576"/>
            </a:xfrm>
            <a:prstGeom prst="leftBrace">
              <a:avLst>
                <a:gd name="adj1" fmla="val 50000"/>
                <a:gd name="adj2" fmla="val 50000"/>
              </a:avLst>
            </a:prstGeom>
            <a:noFill/>
            <a:ln w="12700" cap="sq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2535" name="Text Box 28"/>
          <p:cNvSpPr txBox="1">
            <a:spLocks noChangeArrowheads="1"/>
          </p:cNvSpPr>
          <p:nvPr/>
        </p:nvSpPr>
        <p:spPr bwMode="auto">
          <a:xfrm>
            <a:off x="1117600" y="5343525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答：飞机的平均速度为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420km/h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，风速为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60km/h.</a:t>
            </a:r>
          </a:p>
        </p:txBody>
      </p:sp>
      <p:graphicFrame>
        <p:nvGraphicFramePr>
          <p:cNvPr id="22536" name="Object 9"/>
          <p:cNvGraphicFramePr>
            <a:graphicFrameLocks noChangeAspect="1"/>
          </p:cNvGraphicFramePr>
          <p:nvPr/>
        </p:nvGraphicFramePr>
        <p:xfrm>
          <a:off x="1697038" y="2620963"/>
          <a:ext cx="2497137" cy="1774825"/>
        </p:xfrm>
        <a:graphic>
          <a:graphicData uri="http://schemas.openxmlformats.org/presentationml/2006/ole">
            <p:oleObj spid="_x0000_s22536" r:id="rId3" imgW="983880" imgH="695880" progId="Equation.DSMT4">
              <p:embed/>
            </p:oleObj>
          </a:graphicData>
        </a:graphic>
      </p:graphicFrame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2"/>
          <p:cNvSpPr txBox="1">
            <a:spLocks noChangeArrowheads="1"/>
          </p:cNvSpPr>
          <p:nvPr/>
        </p:nvSpPr>
        <p:spPr bwMode="auto">
          <a:xfrm>
            <a:off x="501650" y="217488"/>
            <a:ext cx="8051800" cy="393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、（巴中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·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中考）巴广高速公路在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月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日正式通车，从巴中到广元全长约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126 km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，一辆小汽车、一辆货车同时从巴中、广元两地相向开出，经过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45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分钟相遇，相遇时小汽车比货车多行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6 km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，设小汽车和货车的速度分别为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x km/h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、</a:t>
            </a:r>
          </a:p>
          <a:p>
            <a:pPr>
              <a:lnSpc>
                <a:spcPct val="150000"/>
              </a:lnSpc>
            </a:pP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y km/h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，则下列方程组正确的是（    ）</a:t>
            </a:r>
          </a:p>
        </p:txBody>
      </p:sp>
      <p:grpSp>
        <p:nvGrpSpPr>
          <p:cNvPr id="23554" name="Group 3"/>
          <p:cNvGrpSpPr>
            <a:grpSpLocks/>
          </p:cNvGrpSpPr>
          <p:nvPr/>
        </p:nvGrpSpPr>
        <p:grpSpPr bwMode="auto">
          <a:xfrm>
            <a:off x="827088" y="4019550"/>
            <a:ext cx="6573837" cy="2592388"/>
            <a:chOff x="0" y="0"/>
            <a:chExt cx="6573490" cy="2592698"/>
          </a:xfrm>
        </p:grpSpPr>
        <p:graphicFrame>
          <p:nvGraphicFramePr>
            <p:cNvPr id="23555" name="Object 4"/>
            <p:cNvGraphicFramePr>
              <a:graphicFrameLocks noChangeAspect="1"/>
            </p:cNvGraphicFramePr>
            <p:nvPr/>
          </p:nvGraphicFramePr>
          <p:xfrm>
            <a:off x="4674840" y="0"/>
            <a:ext cx="1898650" cy="1149350"/>
          </p:xfrm>
          <a:graphic>
            <a:graphicData uri="http://schemas.openxmlformats.org/presentationml/2006/ole">
              <p:oleObj spid="_x0000_s23555" r:id="rId3" imgW="879840" imgH="528120" progId="Equation.DSMT4">
                <p:embed/>
              </p:oleObj>
            </a:graphicData>
          </a:graphic>
        </p:graphicFrame>
        <p:grpSp>
          <p:nvGrpSpPr>
            <p:cNvPr id="23556" name="Group 5"/>
            <p:cNvGrpSpPr>
              <a:grpSpLocks/>
            </p:cNvGrpSpPr>
            <p:nvPr/>
          </p:nvGrpSpPr>
          <p:grpSpPr bwMode="auto">
            <a:xfrm>
              <a:off x="0" y="344798"/>
              <a:ext cx="6464261" cy="2247900"/>
              <a:chOff x="0" y="0"/>
              <a:chExt cx="6464261" cy="2247900"/>
            </a:xfrm>
          </p:grpSpPr>
          <p:graphicFrame>
            <p:nvGraphicFramePr>
              <p:cNvPr id="23557" name="Object 6"/>
              <p:cNvGraphicFramePr>
                <a:graphicFrameLocks noChangeAspect="1"/>
              </p:cNvGraphicFramePr>
              <p:nvPr/>
            </p:nvGraphicFramePr>
            <p:xfrm>
              <a:off x="409536" y="0"/>
              <a:ext cx="2011362" cy="852487"/>
            </p:xfrm>
            <a:graphic>
              <a:graphicData uri="http://schemas.openxmlformats.org/presentationml/2006/ole">
                <p:oleObj spid="_x0000_s23557" r:id="rId4" imgW="911880" imgH="375840" progId="Equation.DSMT4">
                  <p:embed/>
                </p:oleObj>
              </a:graphicData>
            </a:graphic>
          </p:graphicFrame>
          <p:graphicFrame>
            <p:nvGraphicFramePr>
              <p:cNvPr id="23558" name="Object 7"/>
              <p:cNvGraphicFramePr>
                <a:graphicFrameLocks noChangeAspect="1"/>
              </p:cNvGraphicFramePr>
              <p:nvPr/>
            </p:nvGraphicFramePr>
            <p:xfrm>
              <a:off x="425411" y="909637"/>
              <a:ext cx="1900237" cy="1152525"/>
            </p:xfrm>
            <a:graphic>
              <a:graphicData uri="http://schemas.openxmlformats.org/presentationml/2006/ole">
                <p:oleObj spid="_x0000_s23558" r:id="rId5" imgW="879840" imgH="528120" progId="Equation.DSMT4">
                  <p:embed/>
                </p:oleObj>
              </a:graphicData>
            </a:graphic>
          </p:graphicFrame>
          <p:graphicFrame>
            <p:nvGraphicFramePr>
              <p:cNvPr id="23559" name="Object 8"/>
              <p:cNvGraphicFramePr>
                <a:graphicFrameLocks noChangeAspect="1"/>
              </p:cNvGraphicFramePr>
              <p:nvPr/>
            </p:nvGraphicFramePr>
            <p:xfrm>
              <a:off x="4676736" y="822325"/>
              <a:ext cx="1787525" cy="1425575"/>
            </p:xfrm>
            <a:graphic>
              <a:graphicData uri="http://schemas.openxmlformats.org/presentationml/2006/ole">
                <p:oleObj spid="_x0000_s23559" r:id="rId6" imgW="879840" imgH="695880" progId="Equation.DSMT4">
                  <p:embed/>
                </p:oleObj>
              </a:graphicData>
            </a:graphic>
          </p:graphicFrame>
          <p:sp>
            <p:nvSpPr>
              <p:cNvPr id="23560" name="Text Box 7"/>
              <p:cNvSpPr txBox="1">
                <a:spLocks noChangeArrowheads="1"/>
              </p:cNvSpPr>
              <p:nvPr/>
            </p:nvSpPr>
            <p:spPr bwMode="auto">
              <a:xfrm>
                <a:off x="0" y="9021"/>
                <a:ext cx="6191250" cy="1569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marL="342900" indent="-342900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</a:rPr>
                  <a:t>A.</a:t>
                </a:r>
                <a:r>
                  <a:rPr lang="zh-CN" altLang="en-US" sz="2400" b="1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</a:rPr>
                  <a:t>                         </a:t>
                </a:r>
                <a:r>
                  <a:rPr lang="en-US" altLang="zh-CN" sz="2400" b="1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</a:rPr>
                  <a:t>B.</a:t>
                </a:r>
                <a:endParaRPr lang="zh-CN" altLang="en-US" sz="24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endParaRPr>
              </a:p>
              <a:p>
                <a:pPr marL="342900" indent="-342900">
                  <a:spcBef>
                    <a:spcPct val="50000"/>
                  </a:spcBef>
                </a:pPr>
                <a:endParaRPr lang="zh-CN" altLang="en-US" sz="24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endParaRPr>
              </a:p>
              <a:p>
                <a:pPr marL="342900" indent="-342900">
                  <a:spcBef>
                    <a:spcPct val="50000"/>
                  </a:spcBef>
                </a:pPr>
                <a:r>
                  <a:rPr lang="en-US" altLang="zh-CN" sz="2400" b="1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</a:rPr>
                  <a:t>C. </a:t>
                </a:r>
                <a:r>
                  <a:rPr lang="zh-CN" altLang="en-US" sz="2400" b="1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</a:rPr>
                  <a:t>                        </a:t>
                </a:r>
                <a:r>
                  <a:rPr lang="en-US" altLang="zh-CN" sz="2400" b="1">
                    <a:solidFill>
                      <a:srgbClr val="FF0000"/>
                    </a:solidFill>
                    <a:latin typeface="宋体" pitchFamily="2" charset="-122"/>
                    <a:ea typeface="宋体" pitchFamily="2" charset="-122"/>
                  </a:rPr>
                  <a:t>D.</a:t>
                </a:r>
                <a:endParaRPr lang="zh-CN" altLang="en-US" sz="2400" b="1">
                  <a:solidFill>
                    <a:srgbClr val="FF0000"/>
                  </a:solidFill>
                  <a:latin typeface="宋体" pitchFamily="2" charset="-122"/>
                  <a:ea typeface="宋体" pitchFamily="2" charset="-122"/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84275" y="2400300"/>
            <a:ext cx="446088" cy="4106863"/>
            <a:chOff x="0" y="0"/>
            <a:chExt cx="528" cy="2587"/>
          </a:xfrm>
        </p:grpSpPr>
        <p:sp>
          <p:nvSpPr>
            <p:cNvPr id="6146" name="Oval 3"/>
            <p:cNvSpPr>
              <a:spLocks noChangeArrowheads="1"/>
            </p:cNvSpPr>
            <p:nvPr/>
          </p:nvSpPr>
          <p:spPr bwMode="auto">
            <a:xfrm>
              <a:off x="0" y="0"/>
              <a:ext cx="480" cy="4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" name="Oval 4"/>
            <p:cNvSpPr>
              <a:spLocks noChangeArrowheads="1"/>
            </p:cNvSpPr>
            <p:nvPr/>
          </p:nvSpPr>
          <p:spPr bwMode="auto">
            <a:xfrm>
              <a:off x="48" y="432"/>
              <a:ext cx="480" cy="4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8" name="Oval 5"/>
            <p:cNvSpPr>
              <a:spLocks noChangeArrowheads="1"/>
            </p:cNvSpPr>
            <p:nvPr/>
          </p:nvSpPr>
          <p:spPr bwMode="auto">
            <a:xfrm>
              <a:off x="48" y="864"/>
              <a:ext cx="480" cy="4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9" name="Oval 6"/>
            <p:cNvSpPr>
              <a:spLocks noChangeArrowheads="1"/>
            </p:cNvSpPr>
            <p:nvPr/>
          </p:nvSpPr>
          <p:spPr bwMode="auto">
            <a:xfrm>
              <a:off x="48" y="1296"/>
              <a:ext cx="480" cy="4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50" name="Oval 7"/>
            <p:cNvSpPr>
              <a:spLocks noChangeArrowheads="1"/>
            </p:cNvSpPr>
            <p:nvPr/>
          </p:nvSpPr>
          <p:spPr bwMode="auto">
            <a:xfrm>
              <a:off x="48" y="1728"/>
              <a:ext cx="480" cy="4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51" name="Oval 8"/>
            <p:cNvSpPr>
              <a:spLocks noChangeArrowheads="1"/>
            </p:cNvSpPr>
            <p:nvPr/>
          </p:nvSpPr>
          <p:spPr bwMode="auto">
            <a:xfrm>
              <a:off x="48" y="2160"/>
              <a:ext cx="480" cy="427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6152" name="Text Box 9"/>
          <p:cNvSpPr txBox="1">
            <a:spLocks noChangeArrowheads="1"/>
          </p:cNvSpPr>
          <p:nvPr/>
        </p:nvSpPr>
        <p:spPr bwMode="auto">
          <a:xfrm>
            <a:off x="669925" y="1371600"/>
            <a:ext cx="7859713" cy="104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     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利用二元一次方程组解决实际问题的一般步骤是怎样的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?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与同伴交流一下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.</a:t>
            </a: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669925" y="2495550"/>
            <a:ext cx="4171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审 清题意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找出等量关系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;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695325" y="3170238"/>
            <a:ext cx="2774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设 未知数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和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y;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723900" y="3871913"/>
            <a:ext cx="3711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列 出二元一次方程组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;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727075" y="4575175"/>
            <a:ext cx="21796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解 方程组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;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727075" y="5270500"/>
            <a:ext cx="1566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检 验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;</a:t>
            </a:r>
          </a:p>
        </p:txBody>
      </p:sp>
      <p:sp>
        <p:nvSpPr>
          <p:cNvPr id="6159" name="Text Box 15"/>
          <p:cNvSpPr txBox="1">
            <a:spLocks noChangeArrowheads="1"/>
          </p:cNvSpPr>
          <p:nvPr/>
        </p:nvSpPr>
        <p:spPr bwMode="auto">
          <a:xfrm>
            <a:off x="727075" y="5978525"/>
            <a:ext cx="15668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   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答 题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</a:p>
        </p:txBody>
      </p:sp>
      <p:pic>
        <p:nvPicPr>
          <p:cNvPr id="3" name="Picture 18" descr="图片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3700" y="603250"/>
            <a:ext cx="3132138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  <p:bldP spid="6155" grpId="0"/>
      <p:bldP spid="6156" grpId="0"/>
      <p:bldP spid="6157" grpId="0"/>
      <p:bldP spid="6158" grpId="0"/>
      <p:bldP spid="61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6"/>
          <p:cNvSpPr>
            <a:spLocks noChangeArrowheads="1"/>
          </p:cNvSpPr>
          <p:nvPr/>
        </p:nvSpPr>
        <p:spPr bwMode="auto">
          <a:xfrm>
            <a:off x="823913" y="4619625"/>
            <a:ext cx="7483475" cy="9048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30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头大牛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天所需饲料＋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15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头小牛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天所需饲料＝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天的饲料总量；</a:t>
            </a:r>
          </a:p>
        </p:txBody>
      </p:sp>
      <p:sp>
        <p:nvSpPr>
          <p:cNvPr id="7171" name="Rectangle 7"/>
          <p:cNvSpPr>
            <a:spLocks noChangeArrowheads="1"/>
          </p:cNvSpPr>
          <p:nvPr/>
        </p:nvSpPr>
        <p:spPr bwMode="auto">
          <a:xfrm>
            <a:off x="811213" y="5540375"/>
            <a:ext cx="7443787" cy="9048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（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）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42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头大牛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天所需饲料＋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20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头小牛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天所需饲料＝后来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天的饲料总量．</a:t>
            </a:r>
          </a:p>
        </p:txBody>
      </p:sp>
      <p:sp>
        <p:nvSpPr>
          <p:cNvPr id="7172" name="Rectangle 8"/>
          <p:cNvSpPr>
            <a:spLocks noChangeArrowheads="1"/>
          </p:cNvSpPr>
          <p:nvPr/>
        </p:nvSpPr>
        <p:spPr bwMode="auto">
          <a:xfrm>
            <a:off x="788988" y="4113213"/>
            <a:ext cx="189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等量关系：</a:t>
            </a:r>
          </a:p>
        </p:txBody>
      </p:sp>
      <p:sp>
        <p:nvSpPr>
          <p:cNvPr id="2" name="Text Box 17"/>
          <p:cNvSpPr txBox="1">
            <a:spLocks noChangeArrowheads="1"/>
          </p:cNvSpPr>
          <p:nvPr/>
        </p:nvSpPr>
        <p:spPr bwMode="auto">
          <a:xfrm>
            <a:off x="619125" y="1228725"/>
            <a:ext cx="7734300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【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例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1】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养牛场原有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30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头大牛和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15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头小牛，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天约用饲料</a:t>
            </a:r>
          </a:p>
          <a:p>
            <a:pPr>
              <a:lnSpc>
                <a:spcPct val="150000"/>
              </a:lnSpc>
            </a:pP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675 kg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；一周后又购进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12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头大牛和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头小牛，这时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天约用饲料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940 kg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．饲养员李大叔估计每头大牛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天约需饲料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18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～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20 kg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，每头小牛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天约需饲料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～</a:t>
            </a:r>
            <a:r>
              <a:rPr lang="en-US" altLang="zh-CN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8 kg</a:t>
            </a:r>
            <a:r>
              <a:rPr lang="zh-CN" altLang="en-US" sz="24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．你能通过计算检验他的估计吗？</a:t>
            </a:r>
          </a:p>
        </p:txBody>
      </p:sp>
      <p:pic>
        <p:nvPicPr>
          <p:cNvPr id="7173" name="Picture 9" descr="图片4"/>
          <p:cNvPicPr>
            <a:picLocks noChangeAspect="1" noChangeArrowheads="1"/>
          </p:cNvPicPr>
          <p:nvPr/>
        </p:nvPicPr>
        <p:blipFill>
          <a:blip r:embed="rId2" cstate="print"/>
          <a:srcRect r="-1604" b="62431"/>
          <a:stretch>
            <a:fillRect/>
          </a:stretch>
        </p:blipFill>
        <p:spPr bwMode="auto">
          <a:xfrm>
            <a:off x="620713" y="674688"/>
            <a:ext cx="2414587" cy="65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7171" grpId="0" animBg="1"/>
      <p:bldP spid="717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5"/>
          <p:cNvSpPr>
            <a:spLocks noChangeArrowheads="1"/>
          </p:cNvSpPr>
          <p:nvPr/>
        </p:nvSpPr>
        <p:spPr bwMode="auto">
          <a:xfrm>
            <a:off x="763588" y="844550"/>
            <a:ext cx="6577012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80000"/>
              </a:lnSpc>
              <a:spcBef>
                <a:spcPct val="20000"/>
              </a:spcBef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解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设平均每天每头大牛和每头小牛各需饲料约 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xkg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、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ykg,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则可列方程组</a:t>
            </a:r>
          </a:p>
        </p:txBody>
      </p:sp>
      <p:sp>
        <p:nvSpPr>
          <p:cNvPr id="8194" name="AutoShape 7"/>
          <p:cNvSpPr>
            <a:spLocks/>
          </p:cNvSpPr>
          <p:nvPr/>
        </p:nvSpPr>
        <p:spPr bwMode="auto">
          <a:xfrm>
            <a:off x="2084388" y="2430463"/>
            <a:ext cx="96837" cy="922337"/>
          </a:xfrm>
          <a:prstGeom prst="leftBrace">
            <a:avLst>
              <a:gd name="adj1" fmla="val 79328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8195" name="Text Box 8"/>
          <p:cNvSpPr txBox="1">
            <a:spLocks noChangeArrowheads="1"/>
          </p:cNvSpPr>
          <p:nvPr/>
        </p:nvSpPr>
        <p:spPr bwMode="auto">
          <a:xfrm>
            <a:off x="2132013" y="2347913"/>
            <a:ext cx="2654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30x+15y=675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endParaRPr lang="zh-CN" altLang="en-US" sz="2400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196" name="Text Box 9"/>
          <p:cNvSpPr txBox="1">
            <a:spLocks noChangeArrowheads="1"/>
          </p:cNvSpPr>
          <p:nvPr/>
        </p:nvSpPr>
        <p:spPr bwMode="auto">
          <a:xfrm>
            <a:off x="2114550" y="2959100"/>
            <a:ext cx="46196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(30+12)x+(15+5)y=940.</a:t>
            </a:r>
            <a:endParaRPr lang="en-US" altLang="zh-CN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8197" name="Rectangle 10"/>
          <p:cNvSpPr>
            <a:spLocks noChangeArrowheads="1"/>
          </p:cNvSpPr>
          <p:nvPr/>
        </p:nvSpPr>
        <p:spPr bwMode="auto">
          <a:xfrm>
            <a:off x="852488" y="3625850"/>
            <a:ext cx="231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解这个方程组得</a:t>
            </a:r>
          </a:p>
        </p:txBody>
      </p:sp>
      <p:sp>
        <p:nvSpPr>
          <p:cNvPr id="8198" name="Text Box 12"/>
          <p:cNvSpPr txBox="1">
            <a:spLocks noChangeArrowheads="1"/>
          </p:cNvSpPr>
          <p:nvPr/>
        </p:nvSpPr>
        <p:spPr bwMode="auto">
          <a:xfrm>
            <a:off x="3355975" y="33655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x=20</a:t>
            </a:r>
          </a:p>
        </p:txBody>
      </p:sp>
      <p:sp>
        <p:nvSpPr>
          <p:cNvPr id="8199" name="Text Box 13"/>
          <p:cNvSpPr txBox="1">
            <a:spLocks noChangeArrowheads="1"/>
          </p:cNvSpPr>
          <p:nvPr/>
        </p:nvSpPr>
        <p:spPr bwMode="auto">
          <a:xfrm>
            <a:off x="3384550" y="3851275"/>
            <a:ext cx="175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y=5</a:t>
            </a:r>
          </a:p>
        </p:txBody>
      </p:sp>
      <p:sp>
        <p:nvSpPr>
          <p:cNvPr id="8200" name="AutoShape 14"/>
          <p:cNvSpPr>
            <a:spLocks/>
          </p:cNvSpPr>
          <p:nvPr/>
        </p:nvSpPr>
        <p:spPr bwMode="auto">
          <a:xfrm>
            <a:off x="3248025" y="3594100"/>
            <a:ext cx="152400" cy="612775"/>
          </a:xfrm>
          <a:prstGeom prst="leftBrace">
            <a:avLst>
              <a:gd name="adj1" fmla="val 33488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8201" name="Text Box 15"/>
          <p:cNvSpPr txBox="1">
            <a:spLocks noChangeArrowheads="1"/>
          </p:cNvSpPr>
          <p:nvPr/>
        </p:nvSpPr>
        <p:spPr bwMode="auto">
          <a:xfrm>
            <a:off x="773113" y="4151313"/>
            <a:ext cx="7948612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答：平均每头大牛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天约需饲料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20kg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，每头小牛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1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天约需饲料５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kg.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饲养员李大叔对大牛的食量估计较准确，对小牛的食量估计偏高</a:t>
            </a:r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 descr="蓝色面巾纸"/>
          <p:cNvSpPr txBox="1">
            <a:spLocks noChangeArrowheads="1"/>
          </p:cNvSpPr>
          <p:nvPr/>
        </p:nvSpPr>
        <p:spPr bwMode="auto">
          <a:xfrm>
            <a:off x="34925" y="1111250"/>
            <a:ext cx="1825625" cy="588963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rgbClr val="000000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实际问题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692275" y="1052513"/>
            <a:ext cx="4949825" cy="396875"/>
            <a:chOff x="0" y="0"/>
            <a:chExt cx="3118" cy="250"/>
          </a:xfrm>
        </p:grpSpPr>
        <p:sp>
          <p:nvSpPr>
            <p:cNvPr id="9219" name="Line 4"/>
            <p:cNvSpPr>
              <a:spLocks noChangeShapeType="1"/>
            </p:cNvSpPr>
            <p:nvPr/>
          </p:nvSpPr>
          <p:spPr bwMode="auto">
            <a:xfrm>
              <a:off x="190" y="227"/>
              <a:ext cx="2665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0" name="Text Box 5"/>
            <p:cNvSpPr txBox="1">
              <a:spLocks noChangeArrowheads="1"/>
            </p:cNvSpPr>
            <p:nvPr/>
          </p:nvSpPr>
          <p:spPr bwMode="auto">
            <a:xfrm>
              <a:off x="0" y="0"/>
              <a:ext cx="311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altLang="zh-CN" sz="2000">
                  <a:solidFill>
                    <a:srgbClr val="FF0000"/>
                  </a:solidFill>
                </a:rPr>
                <a:t>   </a:t>
              </a:r>
              <a:r>
                <a:rPr lang="zh-CN" altLang="en-US" sz="2000">
                  <a:solidFill>
                    <a:srgbClr val="FF0000"/>
                  </a:solidFill>
                </a:rPr>
                <a:t>设未知数、找等量关系、列方程（组）                       </a:t>
              </a:r>
            </a:p>
          </p:txBody>
        </p:sp>
      </p:grpSp>
      <p:sp>
        <p:nvSpPr>
          <p:cNvPr id="9222" name="Text Box 6" descr="蓝色面巾纸"/>
          <p:cNvSpPr txBox="1">
            <a:spLocks noChangeArrowheads="1"/>
          </p:cNvSpPr>
          <p:nvPr/>
        </p:nvSpPr>
        <p:spPr bwMode="auto">
          <a:xfrm>
            <a:off x="6300788" y="914400"/>
            <a:ext cx="2447925" cy="954088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</a:t>
            </a: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数学问题</a:t>
            </a:r>
          </a:p>
          <a:p>
            <a:pPr>
              <a:buFontTx/>
              <a:buNone/>
              <a:defRPr/>
            </a:pPr>
            <a:r>
              <a: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[</a:t>
            </a:r>
            <a:r>
              <a: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方程（组）</a:t>
            </a:r>
            <a:r>
              <a:rPr 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]</a:t>
            </a:r>
          </a:p>
        </p:txBody>
      </p: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6831013" y="2133600"/>
            <a:ext cx="549275" cy="2981325"/>
            <a:chOff x="0" y="0"/>
            <a:chExt cx="346" cy="1878"/>
          </a:xfrm>
        </p:grpSpPr>
        <p:sp>
          <p:nvSpPr>
            <p:cNvPr id="9223" name="Line 8"/>
            <p:cNvSpPr>
              <a:spLocks noChangeShapeType="1"/>
            </p:cNvSpPr>
            <p:nvPr/>
          </p:nvSpPr>
          <p:spPr bwMode="auto">
            <a:xfrm>
              <a:off x="344" y="0"/>
              <a:ext cx="0" cy="1878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4" name="Text Box 9"/>
            <p:cNvSpPr txBox="1">
              <a:spLocks noChangeArrowheads="1"/>
            </p:cNvSpPr>
            <p:nvPr/>
          </p:nvSpPr>
          <p:spPr bwMode="auto">
            <a:xfrm>
              <a:off x="0" y="373"/>
              <a:ext cx="346" cy="1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>
              <a:spAutoFit/>
            </a:bodyPr>
            <a:lstStyle/>
            <a:p>
              <a:r>
                <a:rPr lang="zh-CN" altLang="en-US" sz="2400">
                  <a:solidFill>
                    <a:srgbClr val="FF0000"/>
                  </a:solidFill>
                </a:rPr>
                <a:t>解方程（组）</a:t>
              </a:r>
            </a:p>
          </p:txBody>
        </p:sp>
      </p:grpSp>
      <p:sp>
        <p:nvSpPr>
          <p:cNvPr id="9226" name="Text Box 10" descr="蓝色面巾纸"/>
          <p:cNvSpPr txBox="1">
            <a:spLocks noChangeArrowheads="1"/>
          </p:cNvSpPr>
          <p:nvPr/>
        </p:nvSpPr>
        <p:spPr bwMode="auto">
          <a:xfrm>
            <a:off x="6227763" y="5445125"/>
            <a:ext cx="2641600" cy="954088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chemeClr val="tx1"/>
            </a:solidFill>
            <a:miter lim="800000"/>
          </a:ln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数学问题的解</a:t>
            </a:r>
          </a:p>
          <a:p>
            <a:pPr>
              <a:buFontTx/>
              <a:buNone/>
              <a:defRPr/>
            </a:pPr>
            <a:endParaRPr lang="en-US" sz="240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2201863" y="5435600"/>
            <a:ext cx="3954462" cy="473075"/>
            <a:chOff x="0" y="0"/>
            <a:chExt cx="2491" cy="298"/>
          </a:xfrm>
        </p:grpSpPr>
        <p:sp>
          <p:nvSpPr>
            <p:cNvPr id="9227" name="Line 12"/>
            <p:cNvSpPr>
              <a:spLocks noChangeShapeType="1"/>
            </p:cNvSpPr>
            <p:nvPr/>
          </p:nvSpPr>
          <p:spPr bwMode="auto">
            <a:xfrm flipH="1" flipV="1">
              <a:off x="0" y="269"/>
              <a:ext cx="2491" cy="9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28" name="Text Box 13"/>
            <p:cNvSpPr txBox="1">
              <a:spLocks noChangeArrowheads="1"/>
            </p:cNvSpPr>
            <p:nvPr/>
          </p:nvSpPr>
          <p:spPr bwMode="auto">
            <a:xfrm>
              <a:off x="813" y="0"/>
              <a:ext cx="666" cy="2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500">
                  <a:solidFill>
                    <a:srgbClr val="FF0000"/>
                  </a:solidFill>
                </a:rPr>
                <a:t>检   验</a:t>
              </a:r>
            </a:p>
          </p:txBody>
        </p:sp>
      </p:grpSp>
      <p:sp>
        <p:nvSpPr>
          <p:cNvPr id="9230" name="Text Box 14" descr="蓝色面巾纸"/>
          <p:cNvSpPr txBox="1">
            <a:spLocks noChangeArrowheads="1"/>
          </p:cNvSpPr>
          <p:nvPr/>
        </p:nvSpPr>
        <p:spPr bwMode="auto">
          <a:xfrm>
            <a:off x="142875" y="5300663"/>
            <a:ext cx="1981200" cy="1076325"/>
          </a:xfrm>
          <a:prstGeom prst="rect">
            <a:avLst/>
          </a:prstGeom>
          <a:blipFill dpi="0" rotWithShape="0">
            <a:blip r:embed="rId2" cstate="print"/>
            <a:srcRect/>
            <a:tile tx="0" ty="0" sx="100000" sy="100000" flip="none" algn="tl"/>
          </a:blipFill>
          <a:ln w="9525" cmpd="sng">
            <a:solidFill>
              <a:schemeClr val="tx1"/>
            </a:solidFill>
            <a:miter lim="800000"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实际问题</a:t>
            </a:r>
          </a:p>
          <a:p>
            <a:pPr>
              <a:buFontTx/>
              <a:buNone/>
              <a:defRPr/>
            </a:pPr>
            <a:r>
              <a:rPr lang="zh-CN" alt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  的答案</a:t>
            </a:r>
            <a:r>
              <a:rPr lang="zh-CN" altLang="en-US" sz="2400">
                <a:effectLst>
                  <a:outerShdw blurRad="38100" dist="38100" dir="2700000" algn="tl">
                    <a:srgbClr val="C0C0C0"/>
                  </a:outerShdw>
                </a:effectLst>
              </a:rPr>
              <a:t>       </a:t>
            </a:r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 flipH="1">
            <a:off x="1476375" y="2176463"/>
            <a:ext cx="0" cy="2692400"/>
          </a:xfrm>
          <a:prstGeom prst="line">
            <a:avLst/>
          </a:prstGeom>
          <a:noFill/>
          <a:ln w="50800">
            <a:solidFill>
              <a:srgbClr val="000000"/>
            </a:solidFill>
            <a:prstDash val="dashDot"/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9232" name="AutoShape 16"/>
          <p:cNvSpPr>
            <a:spLocks noChangeArrowheads="1"/>
          </p:cNvSpPr>
          <p:nvPr/>
        </p:nvSpPr>
        <p:spPr bwMode="auto">
          <a:xfrm>
            <a:off x="2627313" y="1916113"/>
            <a:ext cx="3600450" cy="3241675"/>
          </a:xfrm>
          <a:prstGeom prst="curvedLeftArrow">
            <a:avLst>
              <a:gd name="adj1" fmla="val 20000"/>
              <a:gd name="adj2" fmla="val 40000"/>
              <a:gd name="adj3" fmla="val 37017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 animBg="1"/>
      <p:bldP spid="9222" grpId="0" animBg="1"/>
      <p:bldP spid="9226" grpId="0" animBg="1"/>
      <p:bldP spid="9230" grpId="0" animBg="1"/>
      <p:bldP spid="9231" grpId="0" animBg="1"/>
      <p:bldP spid="923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sp>
        <p:nvSpPr>
          <p:cNvPr id="10242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zh-CN" altLang="en-US"/>
          </a:p>
        </p:txBody>
      </p:sp>
      <p:pic>
        <p:nvPicPr>
          <p:cNvPr id="10243" name="Picture 6" descr="图片1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02263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WordArt 9"/>
          <p:cNvSpPr>
            <a:spLocks noChangeArrowheads="1" noChangeShapeType="1" noTextEdit="1"/>
          </p:cNvSpPr>
          <p:nvPr/>
        </p:nvSpPr>
        <p:spPr bwMode="auto">
          <a:xfrm>
            <a:off x="5472113" y="296863"/>
            <a:ext cx="2743200" cy="700087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1"/>
              </a:avLst>
            </a:prstTxWarp>
            <a:scene3d>
              <a:camera prst="legacyPerspectiveFront">
                <a:rot lat="20519994" lon="1080000" rev="0"/>
              </a:camera>
              <a:lightRig rig="legacyFlat3" dir="r"/>
            </a:scene3d>
            <a:sp3d extrusionH="430200" prstMaterial="legacyMatte">
              <a:extrusionClr>
                <a:srgbClr val="FF6600"/>
              </a:extrusionClr>
            </a:sp3d>
          </a:bodyPr>
          <a:lstStyle/>
          <a:p>
            <a:r>
              <a:rPr lang="zh-CN" altLang="en-US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</a:gradFill>
                <a:latin typeface="宋体"/>
                <a:ea typeface="宋体"/>
              </a:rPr>
              <a:t>努力提高自我</a:t>
            </a:r>
          </a:p>
        </p:txBody>
      </p:sp>
      <p:sp>
        <p:nvSpPr>
          <p:cNvPr id="10245" name="Text Box 10"/>
          <p:cNvSpPr txBox="1">
            <a:spLocks noChangeArrowheads="1"/>
          </p:cNvSpPr>
          <p:nvPr/>
        </p:nvSpPr>
        <p:spPr bwMode="auto">
          <a:xfrm>
            <a:off x="1295400" y="6021388"/>
            <a:ext cx="68754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10247" name="Text Box 15"/>
          <p:cNvSpPr txBox="1">
            <a:spLocks noChangeArrowheads="1"/>
          </p:cNvSpPr>
          <p:nvPr/>
        </p:nvSpPr>
        <p:spPr bwMode="auto">
          <a:xfrm>
            <a:off x="215900" y="1268413"/>
            <a:ext cx="8532813" cy="521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、某高校共有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个大餐厅和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个小餐厅，经过测试：同时开放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个大餐厅和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个小餐厅，可供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1680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名学生就餐；同时开放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个大餐厅和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个小餐厅，可供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2280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名学生就餐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.</a:t>
            </a:r>
            <a:b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</a:b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）求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个大餐厅和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个小餐厅分别可供多少名学生就餐？</a:t>
            </a:r>
            <a:b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</a:b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（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）若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个餐厅同时开放，请估计一下能否供应全校的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5300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名学生就餐？请说明理由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.</a:t>
            </a:r>
          </a:p>
        </p:txBody>
      </p:sp>
      <p:pic>
        <p:nvPicPr>
          <p:cNvPr id="2" name="Picture 5" descr="图片4"/>
          <p:cNvPicPr>
            <a:picLocks noChangeAspect="1" noChangeArrowheads="1"/>
          </p:cNvPicPr>
          <p:nvPr/>
        </p:nvPicPr>
        <p:blipFill>
          <a:blip r:embed="rId3" cstate="print"/>
          <a:srcRect t="64610" r="-2138"/>
          <a:stretch>
            <a:fillRect/>
          </a:stretch>
        </p:blipFill>
        <p:spPr bwMode="auto">
          <a:xfrm>
            <a:off x="161925" y="685800"/>
            <a:ext cx="2427288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20"/>
          <p:cNvSpPr txBox="1">
            <a:spLocks noChangeArrowheads="1"/>
          </p:cNvSpPr>
          <p:nvPr/>
        </p:nvSpPr>
        <p:spPr bwMode="auto">
          <a:xfrm>
            <a:off x="769938" y="2160588"/>
            <a:ext cx="7897812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、某校环保小组成员收集废电池</a:t>
            </a:r>
            <a:r>
              <a:rPr lang="en-GB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第一天收集了一号电池</a:t>
            </a:r>
            <a:r>
              <a:rPr lang="en-GB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4</a:t>
            </a:r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节，五号电池</a:t>
            </a:r>
            <a:r>
              <a:rPr lang="en-GB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节，总重为</a:t>
            </a:r>
            <a:r>
              <a:rPr lang="en-GB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460</a:t>
            </a:r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克，第二天收集了一号电池</a:t>
            </a:r>
            <a:r>
              <a:rPr lang="en-GB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节，五号电池</a:t>
            </a:r>
            <a:r>
              <a:rPr lang="en-GB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节，总重为</a:t>
            </a:r>
            <a:r>
              <a:rPr lang="en-GB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240</a:t>
            </a:r>
            <a:r>
              <a:rPr lang="zh-CN" altLang="en-US" sz="32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克，则一号电池和五号电池每节分别重多少克？</a:t>
            </a:r>
          </a:p>
        </p:txBody>
      </p:sp>
      <p:pic>
        <p:nvPicPr>
          <p:cNvPr id="11266" name="Picture 5" descr="图片4"/>
          <p:cNvPicPr>
            <a:picLocks noChangeAspect="1" noChangeArrowheads="1"/>
          </p:cNvPicPr>
          <p:nvPr/>
        </p:nvPicPr>
        <p:blipFill>
          <a:blip r:embed="rId2" cstate="print"/>
          <a:srcRect t="64610" r="-2138"/>
          <a:stretch>
            <a:fillRect/>
          </a:stretch>
        </p:blipFill>
        <p:spPr bwMode="auto">
          <a:xfrm>
            <a:off x="696913" y="1220788"/>
            <a:ext cx="24272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3"/>
          <p:cNvSpPr>
            <a:spLocks noChangeArrowheads="1"/>
          </p:cNvSpPr>
          <p:nvPr/>
        </p:nvSpPr>
        <p:spPr bwMode="auto">
          <a:xfrm>
            <a:off x="1073150" y="790575"/>
            <a:ext cx="6577013" cy="162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80000"/>
              </a:lnSpc>
              <a:spcBef>
                <a:spcPct val="20000"/>
              </a:spcBef>
            </a:pP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解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: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设一号电池和五号电池每节分别重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x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克、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y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克</a:t>
            </a:r>
            <a:r>
              <a:rPr lang="en-US" altLang="zh-CN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,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则可列方程组</a:t>
            </a:r>
            <a:endParaRPr lang="zh-CN" altLang="en-US" sz="28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0" name="AutoShape 5"/>
          <p:cNvSpPr>
            <a:spLocks/>
          </p:cNvSpPr>
          <p:nvPr/>
        </p:nvSpPr>
        <p:spPr bwMode="auto">
          <a:xfrm>
            <a:off x="1254125" y="2867025"/>
            <a:ext cx="155575" cy="841375"/>
          </a:xfrm>
          <a:prstGeom prst="leftBrace">
            <a:avLst>
              <a:gd name="adj1" fmla="val 45043"/>
              <a:gd name="adj2" fmla="val 5000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rgbClr val="FF0000"/>
              </a:solidFill>
            </a:endParaRPr>
          </a:p>
        </p:txBody>
      </p:sp>
      <p:sp>
        <p:nvSpPr>
          <p:cNvPr id="12291" name="Text Box 6"/>
          <p:cNvSpPr txBox="1">
            <a:spLocks noChangeArrowheads="1"/>
          </p:cNvSpPr>
          <p:nvPr/>
        </p:nvSpPr>
        <p:spPr bwMode="auto">
          <a:xfrm>
            <a:off x="1392238" y="2749550"/>
            <a:ext cx="2654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4x+5y=460</a:t>
            </a:r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，</a:t>
            </a:r>
            <a:endParaRPr lang="zh-CN" altLang="en-US" sz="2400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1374775" y="3360738"/>
            <a:ext cx="3295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zh-CN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2x+3y=240.</a:t>
            </a:r>
          </a:p>
        </p:txBody>
      </p:sp>
      <p:sp>
        <p:nvSpPr>
          <p:cNvPr id="12293" name="Rectangle 8"/>
          <p:cNvSpPr>
            <a:spLocks noChangeArrowheads="1"/>
          </p:cNvSpPr>
          <p:nvPr/>
        </p:nvSpPr>
        <p:spPr bwMode="auto">
          <a:xfrm>
            <a:off x="3346450" y="3078163"/>
            <a:ext cx="2317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zh-CN" altLang="en-US" sz="24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解这个方程组得</a:t>
            </a:r>
          </a:p>
        </p:txBody>
      </p:sp>
      <p:grpSp>
        <p:nvGrpSpPr>
          <p:cNvPr id="12294" name="Group 7"/>
          <p:cNvGrpSpPr>
            <a:grpSpLocks/>
          </p:cNvGrpSpPr>
          <p:nvPr/>
        </p:nvGrpSpPr>
        <p:grpSpPr bwMode="auto">
          <a:xfrm>
            <a:off x="5626100" y="2733675"/>
            <a:ext cx="1912938" cy="990600"/>
            <a:chOff x="0" y="0"/>
            <a:chExt cx="1205" cy="624"/>
          </a:xfrm>
        </p:grpSpPr>
        <p:sp>
          <p:nvSpPr>
            <p:cNvPr id="12295" name="Text Box 10"/>
            <p:cNvSpPr txBox="1">
              <a:spLocks noChangeArrowheads="1"/>
            </p:cNvSpPr>
            <p:nvPr/>
          </p:nvSpPr>
          <p:spPr bwMode="auto">
            <a:xfrm>
              <a:off x="53" y="0"/>
              <a:ext cx="1056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x=90</a:t>
              </a:r>
              <a:r>
                <a:rPr lang="zh-CN" altLang="en-US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，</a:t>
              </a:r>
            </a:p>
          </p:txBody>
        </p:sp>
        <p:sp>
          <p:nvSpPr>
            <p:cNvPr id="12296" name="Text Box 11"/>
            <p:cNvSpPr txBox="1">
              <a:spLocks noChangeArrowheads="1"/>
            </p:cNvSpPr>
            <p:nvPr/>
          </p:nvSpPr>
          <p:spPr bwMode="auto">
            <a:xfrm>
              <a:off x="101" y="336"/>
              <a:ext cx="11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 b="1">
                  <a:solidFill>
                    <a:srgbClr val="FF0000"/>
                  </a:solidFill>
                  <a:latin typeface="楷体_GB2312" pitchFamily="49" charset="-122"/>
                  <a:ea typeface="楷体_GB2312" pitchFamily="49" charset="-122"/>
                </a:rPr>
                <a:t>y=20.</a:t>
              </a:r>
            </a:p>
          </p:txBody>
        </p:sp>
        <p:sp>
          <p:nvSpPr>
            <p:cNvPr id="12297" name="AutoShape 12"/>
            <p:cNvSpPr>
              <a:spLocks/>
            </p:cNvSpPr>
            <p:nvPr/>
          </p:nvSpPr>
          <p:spPr bwMode="auto">
            <a:xfrm>
              <a:off x="0" y="144"/>
              <a:ext cx="96" cy="386"/>
            </a:xfrm>
            <a:prstGeom prst="leftBrace">
              <a:avLst>
                <a:gd name="adj1" fmla="val 33488"/>
                <a:gd name="adj2" fmla="val 50000"/>
              </a:avLst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2298" name="Text Box 13"/>
          <p:cNvSpPr txBox="1">
            <a:spLocks noChangeArrowheads="1"/>
          </p:cNvSpPr>
          <p:nvPr/>
        </p:nvSpPr>
        <p:spPr bwMode="auto">
          <a:xfrm>
            <a:off x="615950" y="4284663"/>
            <a:ext cx="80248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答：一号电池和五号电池每节分别重</a:t>
            </a:r>
            <a:r>
              <a:rPr lang="en-GB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90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克、</a:t>
            </a:r>
            <a:r>
              <a:rPr lang="en-GB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20</a:t>
            </a:r>
            <a:r>
              <a:rPr lang="zh-CN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克</a:t>
            </a:r>
            <a:r>
              <a:rPr lang="en-GB" altLang="en-US" sz="2800" b="1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.</a:t>
            </a:r>
            <a:endParaRPr lang="en-US" altLang="zh-CN" sz="2800" b="1">
              <a:solidFill>
                <a:srgbClr val="FF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 Box 2"/>
          <p:cNvSpPr txBox="1">
            <a:spLocks noChangeArrowheads="1"/>
          </p:cNvSpPr>
          <p:nvPr/>
        </p:nvSpPr>
        <p:spPr bwMode="auto">
          <a:xfrm>
            <a:off x="814388" y="1404938"/>
            <a:ext cx="7383462" cy="469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80000"/>
              </a:lnSpc>
            </a:pP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3.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（内江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·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中考）某电脑经销商计划同时购进一批电脑机箱和液晶显示器，若购进电脑机箱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10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台和液晶显示器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8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台，共需资金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7 000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元；若购进电脑机箱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2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台和液晶显示器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5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台，共需资金</a:t>
            </a:r>
            <a:r>
              <a:rPr lang="en-US" altLang="zh-CN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4 120</a:t>
            </a:r>
            <a:r>
              <a:rPr lang="zh-CN" altLang="en-US" sz="2800" b="1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元．则每台电脑机箱和液晶显示器的进价各多少元？</a:t>
            </a:r>
          </a:p>
        </p:txBody>
      </p:sp>
      <p:pic>
        <p:nvPicPr>
          <p:cNvPr id="13314" name="Picture 5" descr="图片4"/>
          <p:cNvPicPr>
            <a:picLocks noChangeAspect="1" noChangeArrowheads="1"/>
          </p:cNvPicPr>
          <p:nvPr/>
        </p:nvPicPr>
        <p:blipFill>
          <a:blip r:embed="rId2" cstate="print"/>
          <a:srcRect t="64610" r="-2138"/>
          <a:stretch>
            <a:fillRect/>
          </a:stretch>
        </p:blipFill>
        <p:spPr bwMode="auto">
          <a:xfrm>
            <a:off x="719138" y="763588"/>
            <a:ext cx="2427287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6_默认设计模板">
  <a:themeElements>
    <a:clrScheme name="6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6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7_默认设计模板">
  <a:themeElements>
    <a:clrScheme name="7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8_默认设计模板">
  <a:themeElements>
    <a:clrScheme name="8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1609</Words>
  <Characters>0</Characters>
  <Application>Microsoft Office PowerPoint</Application>
  <PresentationFormat>全屏显示(4:3)</PresentationFormat>
  <Lines>0</Lines>
  <Paragraphs>89</Paragraphs>
  <Slides>19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32" baseType="lpstr">
      <vt:lpstr>Arial</vt:lpstr>
      <vt:lpstr>宋体</vt:lpstr>
      <vt:lpstr>Wingdings</vt:lpstr>
      <vt:lpstr>华文隶书</vt:lpstr>
      <vt:lpstr>黑体</vt:lpstr>
      <vt:lpstr>楷体_GB2312</vt:lpstr>
      <vt:lpstr>新宋体</vt:lpstr>
      <vt:lpstr>微软雅黑</vt:lpstr>
      <vt:lpstr>Arial Unicode MS</vt:lpstr>
      <vt:lpstr>6_默认设计模板</vt:lpstr>
      <vt:lpstr>7_默认设计模板</vt:lpstr>
      <vt:lpstr>8_默认设计模板</vt:lpstr>
      <vt:lpstr>Equation.DSMT4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CharactersWithSpaces>0</CharactersWithSpaces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</cp:lastModifiedBy>
  <cp:revision>80</cp:revision>
  <dcterms:created xsi:type="dcterms:W3CDTF">2010-04-13T00:33:03Z</dcterms:created>
  <dcterms:modified xsi:type="dcterms:W3CDTF">2018-04-28T00:36:27Z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